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9" r:id="rId7"/>
    <p:sldId id="260" r:id="rId8"/>
    <p:sldId id="261" r:id="rId9"/>
    <p:sldId id="270" r:id="rId10"/>
    <p:sldId id="262"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19" d="100"/>
          <a:sy n="119" d="100"/>
        </p:scale>
        <p:origin x="10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A2CA0-FF27-4B89-BA44-FD85631C5D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EBA4FE-79DF-48EE-B2C6-159956CC6B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262DB5-373E-489D-98A3-DC6C961377FB}"/>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5" name="Footer Placeholder 4">
            <a:extLst>
              <a:ext uri="{FF2B5EF4-FFF2-40B4-BE49-F238E27FC236}">
                <a16:creationId xmlns:a16="http://schemas.microsoft.com/office/drawing/2014/main" id="{7AFFE280-0C16-4393-A981-BA7B1D9DD8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5F8680-455F-4248-A730-81B558FABEF0}"/>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3669036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90B75-82B7-497E-B802-4281725EA4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42A87D-7806-445F-9374-C7B05A60E1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FFCBD8-8303-47D8-A129-AA2B5A6814BC}"/>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5" name="Footer Placeholder 4">
            <a:extLst>
              <a:ext uri="{FF2B5EF4-FFF2-40B4-BE49-F238E27FC236}">
                <a16:creationId xmlns:a16="http://schemas.microsoft.com/office/drawing/2014/main" id="{F6860C59-DC78-493E-971A-060722BC90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6FE390-CCC2-459E-9EA2-B34FE10139DD}"/>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355318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1250D9-9226-4D93-8CE4-1A1938F1EA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213C8D-7753-4226-A518-85B97FF874F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75C9B6-0E05-4D9A-A6D7-48B797E2EC33}"/>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5" name="Footer Placeholder 4">
            <a:extLst>
              <a:ext uri="{FF2B5EF4-FFF2-40B4-BE49-F238E27FC236}">
                <a16:creationId xmlns:a16="http://schemas.microsoft.com/office/drawing/2014/main" id="{776D4303-5284-4414-B2A0-93F7F23F1B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F30EA-74FB-406C-8C29-9DA486AA95F1}"/>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1757855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0DB0C-BA39-49D0-84FC-153288BEB5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9C12C7-E327-47F2-9B3A-3686A2786DB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1AF69-F076-42D3-A030-04EB028D36D8}"/>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5" name="Footer Placeholder 4">
            <a:extLst>
              <a:ext uri="{FF2B5EF4-FFF2-40B4-BE49-F238E27FC236}">
                <a16:creationId xmlns:a16="http://schemas.microsoft.com/office/drawing/2014/main" id="{A43807F8-EDCB-4035-86C0-BF7356B973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4B41E1-35A1-4A49-A1AF-55CF94E341C2}"/>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3194558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8EB32-A416-48D2-9FBE-D9CDAA3865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5F6ED1-86B7-4CF2-B33F-A970D4A5F4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72CA5A1-D726-49E4-AC66-0EB7D8BEFBFF}"/>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5" name="Footer Placeholder 4">
            <a:extLst>
              <a:ext uri="{FF2B5EF4-FFF2-40B4-BE49-F238E27FC236}">
                <a16:creationId xmlns:a16="http://schemas.microsoft.com/office/drawing/2014/main" id="{13ACF058-C323-4F0E-B912-82C7AAF5DA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CBAD6-E9E7-430B-837D-8009086441CE}"/>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1701709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7AB30-2162-49F0-AB3E-168F3D00B9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F318E3-6CF8-4B70-B993-8EDFF9E394F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5EC750-4857-4A97-95CA-DBA1D408464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00FD20-C0DA-477D-AE8A-26105D41A203}"/>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6" name="Footer Placeholder 5">
            <a:extLst>
              <a:ext uri="{FF2B5EF4-FFF2-40B4-BE49-F238E27FC236}">
                <a16:creationId xmlns:a16="http://schemas.microsoft.com/office/drawing/2014/main" id="{2F9A70E9-16A8-429B-873A-5C1BD39491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73559-AEC6-4D63-A5FC-AB6FDB3C1034}"/>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385737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EFD84-8ED7-4588-9EFD-EEA92CE499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2A741A-3749-4CB9-AAAC-6E71BBA37C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326B7DF-B245-4959-99CD-56F592D1F01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020C4B-4F95-484C-9FAF-0E4B40061D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3D2977-7D9A-4209-92D4-87DBED1F64F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45D717-B649-4DFD-B54D-B93584E91FC4}"/>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8" name="Footer Placeholder 7">
            <a:extLst>
              <a:ext uri="{FF2B5EF4-FFF2-40B4-BE49-F238E27FC236}">
                <a16:creationId xmlns:a16="http://schemas.microsoft.com/office/drawing/2014/main" id="{568402C1-0909-4517-B39F-E33FC0F449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B9B368-87FD-4B2F-A28F-F38423EA6DF3}"/>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2746293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B09AC-53E3-4B35-9FA0-0BA69A2117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DC121C-1C8A-480D-A0B8-69720AE66BE4}"/>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4" name="Footer Placeholder 3">
            <a:extLst>
              <a:ext uri="{FF2B5EF4-FFF2-40B4-BE49-F238E27FC236}">
                <a16:creationId xmlns:a16="http://schemas.microsoft.com/office/drawing/2014/main" id="{341B8306-02CD-4625-A1CD-73C9E2D37B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2637931-2346-4044-A71A-C154D4902450}"/>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422472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AE210A-49B4-416B-ABDC-149BE8E3FDEA}"/>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3" name="Footer Placeholder 2">
            <a:extLst>
              <a:ext uri="{FF2B5EF4-FFF2-40B4-BE49-F238E27FC236}">
                <a16:creationId xmlns:a16="http://schemas.microsoft.com/office/drawing/2014/main" id="{163BC3B2-D855-4BB1-A4BA-BD87FD0C56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59FD94-8F5A-4CD1-8FD4-0EEE599FFA03}"/>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3057715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0EE19-CFA8-4025-B290-10BE6CA599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76C2D7-1C23-45D8-A1D0-1481A01E7D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8B2DB2-2A1F-4DDF-9985-2C104F2998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4B05F0-9233-40DF-B93F-28BBB90AA145}"/>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6" name="Footer Placeholder 5">
            <a:extLst>
              <a:ext uri="{FF2B5EF4-FFF2-40B4-BE49-F238E27FC236}">
                <a16:creationId xmlns:a16="http://schemas.microsoft.com/office/drawing/2014/main" id="{B65A397B-043F-4E80-99EF-24F53AF97A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F3FD01-6D99-41CE-AAB1-F62ACD47CEA6}"/>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1103211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6F9E-C339-4529-8ACE-69C4B2F306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6719AC-DA84-4711-A456-77E6DCF791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5F654A-A40B-4813-AB98-6B41E06F32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28E714-800B-4172-8251-5A6310692329}"/>
              </a:ext>
            </a:extLst>
          </p:cNvPr>
          <p:cNvSpPr>
            <a:spLocks noGrp="1"/>
          </p:cNvSpPr>
          <p:nvPr>
            <p:ph type="dt" sz="half" idx="10"/>
          </p:nvPr>
        </p:nvSpPr>
        <p:spPr/>
        <p:txBody>
          <a:bodyPr/>
          <a:lstStyle/>
          <a:p>
            <a:fld id="{F3D08C8B-B2A2-4570-BDEC-CC03144367F7}" type="datetimeFigureOut">
              <a:rPr lang="en-US" smtClean="0"/>
              <a:t>10/5/2022</a:t>
            </a:fld>
            <a:endParaRPr lang="en-US"/>
          </a:p>
        </p:txBody>
      </p:sp>
      <p:sp>
        <p:nvSpPr>
          <p:cNvPr id="6" name="Footer Placeholder 5">
            <a:extLst>
              <a:ext uri="{FF2B5EF4-FFF2-40B4-BE49-F238E27FC236}">
                <a16:creationId xmlns:a16="http://schemas.microsoft.com/office/drawing/2014/main" id="{9CB848B6-741B-49B5-AE04-EA5A887AD3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697BCC-CD6C-4EB7-9787-D10AA11682DF}"/>
              </a:ext>
            </a:extLst>
          </p:cNvPr>
          <p:cNvSpPr>
            <a:spLocks noGrp="1"/>
          </p:cNvSpPr>
          <p:nvPr>
            <p:ph type="sldNum" sz="quarter" idx="12"/>
          </p:nvPr>
        </p:nvSpPr>
        <p:spPr/>
        <p:txBody>
          <a:bodyPr/>
          <a:lstStyle/>
          <a:p>
            <a:fld id="{EF9AACD9-811B-4ACD-9E55-28F2FDD29276}" type="slidenum">
              <a:rPr lang="en-US" smtClean="0"/>
              <a:t>‹#›</a:t>
            </a:fld>
            <a:endParaRPr lang="en-US"/>
          </a:p>
        </p:txBody>
      </p:sp>
    </p:spTree>
    <p:extLst>
      <p:ext uri="{BB962C8B-B14F-4D97-AF65-F5344CB8AC3E}">
        <p14:creationId xmlns:p14="http://schemas.microsoft.com/office/powerpoint/2010/main" val="1286793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D85382-2720-4989-9501-8C586E8F21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52EF4B-C53B-4491-9912-D9EBE4D38C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0F5A6-2430-4EB8-9798-0C650C635A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08C8B-B2A2-4570-BDEC-CC03144367F7}" type="datetimeFigureOut">
              <a:rPr lang="en-US" smtClean="0"/>
              <a:t>10/5/2022</a:t>
            </a:fld>
            <a:endParaRPr lang="en-US"/>
          </a:p>
        </p:txBody>
      </p:sp>
      <p:sp>
        <p:nvSpPr>
          <p:cNvPr id="5" name="Footer Placeholder 4">
            <a:extLst>
              <a:ext uri="{FF2B5EF4-FFF2-40B4-BE49-F238E27FC236}">
                <a16:creationId xmlns:a16="http://schemas.microsoft.com/office/drawing/2014/main" id="{96FA46E9-7A15-4276-B5E0-F7F44F401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01AB7B-3EF5-4E37-8ADE-A64EA10199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AACD9-811B-4ACD-9E55-28F2FDD29276}" type="slidenum">
              <a:rPr lang="en-US" smtClean="0"/>
              <a:t>‹#›</a:t>
            </a:fld>
            <a:endParaRPr lang="en-US"/>
          </a:p>
        </p:txBody>
      </p:sp>
    </p:spTree>
    <p:extLst>
      <p:ext uri="{BB962C8B-B14F-4D97-AF65-F5344CB8AC3E}">
        <p14:creationId xmlns:p14="http://schemas.microsoft.com/office/powerpoint/2010/main" val="2287803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8BD-143C-4A94-A9B0-A9FE3E4FBD77}"/>
              </a:ext>
            </a:extLst>
          </p:cNvPr>
          <p:cNvSpPr>
            <a:spLocks noGrp="1"/>
          </p:cNvSpPr>
          <p:nvPr>
            <p:ph type="ctrTitle"/>
          </p:nvPr>
        </p:nvSpPr>
        <p:spPr>
          <a:xfrm>
            <a:off x="1276864" y="2036763"/>
            <a:ext cx="9144000" cy="2387600"/>
          </a:xfrm>
        </p:spPr>
        <p:txBody>
          <a:bodyPr>
            <a:normAutofit fontScale="90000"/>
          </a:bodyPr>
          <a:lstStyle/>
          <a:p>
            <a:r>
              <a:rPr lang="en-US" dirty="0"/>
              <a:t>Chapter 18</a:t>
            </a:r>
            <a:br>
              <a:rPr lang="en-US" dirty="0"/>
            </a:br>
            <a:r>
              <a:rPr lang="en-US" dirty="0"/>
              <a:t>“In Fictional Shoes: Mental Simulation and Fiction”</a:t>
            </a:r>
            <a:br>
              <a:rPr lang="en-US" dirty="0"/>
            </a:br>
            <a:r>
              <a:rPr lang="en-US" dirty="0"/>
              <a:t>by Deborah Knight</a:t>
            </a:r>
          </a:p>
        </p:txBody>
      </p:sp>
    </p:spTree>
    <p:extLst>
      <p:ext uri="{BB962C8B-B14F-4D97-AF65-F5344CB8AC3E}">
        <p14:creationId xmlns:p14="http://schemas.microsoft.com/office/powerpoint/2010/main" val="3688086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295752"/>
          </a:xfrm>
        </p:spPr>
        <p:txBody>
          <a:bodyPr>
            <a:normAutofit/>
          </a:bodyPr>
          <a:lstStyle/>
          <a:p>
            <a:pPr marL="0" indent="0">
              <a:lnSpc>
                <a:spcPts val="2400"/>
              </a:lnSpc>
              <a:spcBef>
                <a:spcPts val="0"/>
              </a:spcBef>
              <a:buNone/>
            </a:pPr>
            <a:r>
              <a:rPr lang="en-US" sz="2200" dirty="0"/>
              <a:t>5. This leads to a paradox in the case of empathic responses to fictional characters: they </a:t>
            </a:r>
            <a:r>
              <a:rPr lang="en-US" sz="2200" b="1" dirty="0"/>
              <a:t>don’t have beliefs</a:t>
            </a:r>
            <a:r>
              <a:rPr lang="en-US" sz="2200" dirty="0"/>
              <a:t>!</a:t>
            </a:r>
          </a:p>
          <a:p>
            <a:pPr marL="0" indent="0">
              <a:lnSpc>
                <a:spcPts val="2400"/>
              </a:lnSpc>
              <a:spcBef>
                <a:spcPts val="0"/>
              </a:spcBef>
              <a:buNone/>
            </a:pPr>
            <a:r>
              <a:rPr lang="en-US" sz="2200" dirty="0"/>
              <a:t>6. This can be overcome by replacing the cognitive role of my beliefs about their beliefs with my imagining </a:t>
            </a:r>
            <a:r>
              <a:rPr lang="en-US" sz="2200" b="1" dirty="0"/>
              <a:t>what their beliefs, desires, etc., might be</a:t>
            </a:r>
            <a:r>
              <a:rPr lang="en-US" sz="2200" dirty="0"/>
              <a:t>. (Feagin’s solution to the paradox at #5)</a:t>
            </a:r>
          </a:p>
          <a:p>
            <a:pPr marL="0" indent="0">
              <a:lnSpc>
                <a:spcPts val="2400"/>
              </a:lnSpc>
              <a:spcBef>
                <a:spcPts val="0"/>
              </a:spcBef>
              <a:buNone/>
            </a:pPr>
            <a:r>
              <a:rPr lang="en-US" sz="2200" dirty="0"/>
              <a:t>7. Neill rejects Feagin’s solution. He thinks that what actually goes on is that in empathizing with another we partly are understanding how things are with her and this </a:t>
            </a:r>
            <a:r>
              <a:rPr lang="en-US" sz="2200" u="sng" dirty="0"/>
              <a:t>does not require that we get their mental states right</a:t>
            </a:r>
            <a:r>
              <a:rPr lang="en-US" sz="2200" dirty="0"/>
              <a:t> (this, many think, takes </a:t>
            </a:r>
            <a:r>
              <a:rPr lang="en-US" sz="2200" i="1" dirty="0"/>
              <a:t>imaginative engagement with a fictional character </a:t>
            </a:r>
            <a:r>
              <a:rPr lang="en-US" sz="2200" b="1" dirty="0"/>
              <a:t>too far</a:t>
            </a:r>
            <a:r>
              <a:rPr lang="en-US" sz="2200" dirty="0"/>
              <a:t>!), but </a:t>
            </a:r>
            <a:r>
              <a:rPr lang="en-US" sz="2200" dirty="0" err="1"/>
              <a:t>moreso</a:t>
            </a:r>
            <a:r>
              <a:rPr lang="en-US" sz="2200" dirty="0"/>
              <a:t> “a matter of coming to know what it is like to have certain beliefs, desires, hopes, and doubts.”</a:t>
            </a:r>
          </a:p>
          <a:p>
            <a:pPr marL="0" indent="0">
              <a:lnSpc>
                <a:spcPts val="2400"/>
              </a:lnSpc>
              <a:spcBef>
                <a:spcPts val="0"/>
              </a:spcBef>
              <a:buNone/>
            </a:pPr>
            <a:endParaRPr lang="en-US" sz="2200" dirty="0"/>
          </a:p>
          <a:p>
            <a:pPr marL="0" indent="0">
              <a:lnSpc>
                <a:spcPts val="2400"/>
              </a:lnSpc>
              <a:spcBef>
                <a:spcPts val="0"/>
              </a:spcBef>
              <a:buNone/>
            </a:pPr>
            <a:endParaRPr lang="en-US" sz="2200" dirty="0"/>
          </a:p>
        </p:txBody>
      </p:sp>
    </p:spTree>
    <p:extLst>
      <p:ext uri="{BB962C8B-B14F-4D97-AF65-F5344CB8AC3E}">
        <p14:creationId xmlns:p14="http://schemas.microsoft.com/office/powerpoint/2010/main" val="2884158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38200" y="1175531"/>
            <a:ext cx="10515600" cy="4506937"/>
          </a:xfrm>
        </p:spPr>
        <p:txBody>
          <a:bodyPr>
            <a:normAutofit/>
          </a:bodyPr>
          <a:lstStyle/>
          <a:p>
            <a:pPr marL="0" indent="0" algn="ctr">
              <a:lnSpc>
                <a:spcPct val="100000"/>
              </a:lnSpc>
              <a:spcAft>
                <a:spcPts val="1200"/>
              </a:spcAft>
              <a:buNone/>
            </a:pPr>
            <a:r>
              <a:rPr lang="en-US" sz="3200" u="sng" dirty="0"/>
              <a:t>Section 5</a:t>
            </a:r>
          </a:p>
          <a:p>
            <a:pPr marL="0" indent="0">
              <a:lnSpc>
                <a:spcPts val="2400"/>
              </a:lnSpc>
              <a:spcBef>
                <a:spcPts val="0"/>
              </a:spcBef>
              <a:spcAft>
                <a:spcPts val="600"/>
              </a:spcAft>
              <a:buNone/>
            </a:pPr>
            <a:r>
              <a:rPr lang="en-US" sz="2200" dirty="0"/>
              <a:t>Neill looks for reinforcement for these intuitions by looking at them through the lens of Milan Kundera’s novel (and later, Philip Kaufman’s film), </a:t>
            </a:r>
            <a:r>
              <a:rPr lang="en-US" sz="2200" i="1" dirty="0"/>
              <a:t>The Unbearable Lightness of Being</a:t>
            </a:r>
            <a:r>
              <a:rPr lang="en-US" sz="2200" dirty="0"/>
              <a:t> and its theme concerning compassion.</a:t>
            </a:r>
          </a:p>
          <a:p>
            <a:pPr marL="0" indent="0">
              <a:lnSpc>
                <a:spcPts val="2400"/>
              </a:lnSpc>
              <a:spcBef>
                <a:spcPts val="0"/>
              </a:spcBef>
              <a:spcAft>
                <a:spcPts val="600"/>
              </a:spcAft>
              <a:buNone/>
            </a:pPr>
            <a:r>
              <a:rPr lang="en-US" sz="2200" dirty="0"/>
              <a:t>Neill takes what Kundera calls </a:t>
            </a:r>
            <a:r>
              <a:rPr lang="en-US" sz="2200" i="1" dirty="0"/>
              <a:t>compassion </a:t>
            </a:r>
            <a:r>
              <a:rPr lang="en-US" sz="2200" dirty="0"/>
              <a:t>to be fundamentally the same as what he has been calling empathy.</a:t>
            </a:r>
          </a:p>
          <a:p>
            <a:pPr marL="0" indent="0">
              <a:lnSpc>
                <a:spcPts val="2400"/>
              </a:lnSpc>
              <a:spcBef>
                <a:spcPts val="0"/>
              </a:spcBef>
              <a:spcAft>
                <a:spcPts val="600"/>
              </a:spcAft>
              <a:buNone/>
            </a:pPr>
            <a:r>
              <a:rPr lang="en-US" sz="2200" dirty="0"/>
              <a:t>Kundera: “This kind of compassion … […] signifies the maximal capacity of affective imagination, the </a:t>
            </a:r>
            <a:r>
              <a:rPr lang="en-US" sz="2200" u="sng" dirty="0"/>
              <a:t>art of emotional telepathy</a:t>
            </a:r>
            <a:r>
              <a:rPr lang="en-US" sz="2200" dirty="0"/>
              <a:t> [my emphasis]”. </a:t>
            </a:r>
          </a:p>
          <a:p>
            <a:pPr marL="0" indent="0">
              <a:lnSpc>
                <a:spcPct val="100000"/>
              </a:lnSpc>
              <a:buNone/>
            </a:pPr>
            <a:endParaRPr lang="en-US" sz="3200" dirty="0"/>
          </a:p>
        </p:txBody>
      </p:sp>
    </p:spTree>
    <p:extLst>
      <p:ext uri="{BB962C8B-B14F-4D97-AF65-F5344CB8AC3E}">
        <p14:creationId xmlns:p14="http://schemas.microsoft.com/office/powerpoint/2010/main" val="372450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1159476" y="689785"/>
            <a:ext cx="10085173" cy="5377381"/>
          </a:xfrm>
        </p:spPr>
        <p:txBody>
          <a:bodyPr>
            <a:normAutofit fontScale="92500" lnSpcReduction="10000"/>
          </a:bodyPr>
          <a:lstStyle/>
          <a:p>
            <a:pPr marL="0" indent="0" algn="ctr">
              <a:buNone/>
            </a:pPr>
            <a:r>
              <a:rPr lang="en-US" b="1" u="sng" dirty="0"/>
              <a:t>Mental Simulation Model</a:t>
            </a:r>
            <a:endParaRPr lang="en-US" sz="3200" b="1" u="sng" dirty="0"/>
          </a:p>
          <a:p>
            <a:pPr marL="0" indent="0">
              <a:lnSpc>
                <a:spcPct val="110000"/>
              </a:lnSpc>
              <a:buNone/>
            </a:pPr>
            <a:r>
              <a:rPr lang="en-US" sz="3200" dirty="0"/>
              <a:t>This model attempts to account for empathetic responses to fictional </a:t>
            </a:r>
            <a:r>
              <a:rPr lang="en-US" sz="3200" dirty="0" err="1"/>
              <a:t>characters.Most</a:t>
            </a:r>
            <a:r>
              <a:rPr lang="en-US" sz="3200" dirty="0"/>
              <a:t> theories of emotional response to fictions focus on feelings </a:t>
            </a:r>
            <a:r>
              <a:rPr lang="en-US" sz="3200" i="1" dirty="0"/>
              <a:t>directed at ourselves</a:t>
            </a:r>
            <a:r>
              <a:rPr lang="en-US" sz="3200" dirty="0"/>
              <a:t> (what we </a:t>
            </a:r>
            <a:r>
              <a:rPr lang="en-US" sz="3200" i="1" dirty="0"/>
              <a:t>find ourselves feeling</a:t>
            </a:r>
            <a:r>
              <a:rPr lang="en-US" sz="3200" dirty="0"/>
              <a:t>).</a:t>
            </a:r>
          </a:p>
          <a:p>
            <a:pPr marL="0" indent="0" algn="ctr">
              <a:spcBef>
                <a:spcPts val="0"/>
              </a:spcBef>
              <a:buNone/>
            </a:pPr>
            <a:r>
              <a:rPr lang="en-US" sz="3200" u="sng" dirty="0"/>
              <a:t>What does this involve?</a:t>
            </a:r>
          </a:p>
          <a:p>
            <a:pPr marL="0" indent="0">
              <a:buNone/>
            </a:pPr>
            <a:r>
              <a:rPr lang="en-US" sz="3200" dirty="0"/>
              <a:t>Empathetic responses derive from how we accomplish two tasks associated with estimating “what is it like to be a fictional character?”:</a:t>
            </a:r>
          </a:p>
          <a:p>
            <a:pPr marL="514350" indent="-514350">
              <a:buAutoNum type="arabicParenR"/>
            </a:pPr>
            <a:r>
              <a:rPr lang="en-US" sz="3200" dirty="0"/>
              <a:t>Estimating what a fictional character </a:t>
            </a:r>
            <a:r>
              <a:rPr lang="en-US" sz="3200" i="1" dirty="0"/>
              <a:t>will </a:t>
            </a:r>
            <a:r>
              <a:rPr lang="en-US" sz="3200" dirty="0"/>
              <a:t>do; and</a:t>
            </a:r>
          </a:p>
          <a:p>
            <a:pPr marL="514350" indent="-514350">
              <a:buAutoNum type="arabicParenR"/>
            </a:pPr>
            <a:r>
              <a:rPr lang="en-US" sz="3200" dirty="0"/>
              <a:t>Estimating how a fictional character </a:t>
            </a:r>
            <a:r>
              <a:rPr lang="en-US" sz="3200" i="1" dirty="0"/>
              <a:t>feels </a:t>
            </a:r>
            <a:r>
              <a:rPr lang="en-US" sz="3200" dirty="0"/>
              <a:t>(to estimate </a:t>
            </a:r>
            <a:r>
              <a:rPr lang="en-US" sz="3200" i="1" dirty="0"/>
              <a:t>how things </a:t>
            </a:r>
            <a:r>
              <a:rPr lang="en-US" sz="3200" b="1" i="1" dirty="0"/>
              <a:t>are</a:t>
            </a:r>
            <a:r>
              <a:rPr lang="en-US" sz="3200" i="1" dirty="0"/>
              <a:t> </a:t>
            </a:r>
            <a:r>
              <a:rPr lang="en-US" sz="3200" dirty="0"/>
              <a:t>for them).</a:t>
            </a:r>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06885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666454"/>
          </a:xfrm>
        </p:spPr>
        <p:txBody>
          <a:bodyPr>
            <a:normAutofit fontScale="85000" lnSpcReduction="20000"/>
          </a:bodyPr>
          <a:lstStyle/>
          <a:p>
            <a:pPr marL="0" indent="0" algn="ctr">
              <a:lnSpc>
                <a:spcPct val="120000"/>
              </a:lnSpc>
              <a:buNone/>
            </a:pPr>
            <a:r>
              <a:rPr lang="en-US" sz="3500" u="sng" dirty="0"/>
              <a:t>The Folk Model</a:t>
            </a:r>
          </a:p>
          <a:p>
            <a:pPr marL="0" indent="0">
              <a:lnSpc>
                <a:spcPct val="100000"/>
              </a:lnSpc>
              <a:buNone/>
            </a:pPr>
            <a:r>
              <a:rPr lang="en-US" sz="3200" dirty="0"/>
              <a:t>Knight begins by using the same </a:t>
            </a:r>
            <a:r>
              <a:rPr lang="en-US" sz="3200" i="1" dirty="0"/>
              <a:t>folk psychological </a:t>
            </a:r>
            <a:r>
              <a:rPr lang="en-US" sz="3200" dirty="0"/>
              <a:t>explanation for how we manage to estimate what real people are thinking and feeling (because we often need to </a:t>
            </a:r>
            <a:r>
              <a:rPr lang="en-US" sz="3200" i="1" dirty="0"/>
              <a:t>understand</a:t>
            </a:r>
            <a:r>
              <a:rPr lang="en-US" sz="3200" dirty="0"/>
              <a:t> what is </a:t>
            </a:r>
            <a:r>
              <a:rPr lang="en-US" sz="3200" i="1" dirty="0"/>
              <a:t>going on </a:t>
            </a:r>
            <a:r>
              <a:rPr lang="en-US" sz="3200" dirty="0"/>
              <a:t>for them) that Neill used.</a:t>
            </a:r>
          </a:p>
          <a:p>
            <a:pPr marL="0" indent="0" algn="ctr">
              <a:lnSpc>
                <a:spcPct val="100000"/>
              </a:lnSpc>
              <a:buNone/>
            </a:pPr>
            <a:r>
              <a:rPr lang="en-US" sz="3200" u="sng" dirty="0"/>
              <a:t>What’s </a:t>
            </a:r>
            <a:r>
              <a:rPr lang="en-US" sz="3200" b="1" u="sng" dirty="0"/>
              <a:t>that</a:t>
            </a:r>
            <a:r>
              <a:rPr lang="en-US" sz="3200" u="sng" dirty="0"/>
              <a:t>?</a:t>
            </a:r>
          </a:p>
          <a:p>
            <a:pPr marL="0" indent="0">
              <a:lnSpc>
                <a:spcPct val="100000"/>
              </a:lnSpc>
              <a:buNone/>
            </a:pPr>
            <a:r>
              <a:rPr lang="en-US" sz="3200" dirty="0"/>
              <a:t>We interpret the present and possible future behavior of others by </a:t>
            </a:r>
            <a:r>
              <a:rPr lang="en-US" sz="3200" i="1" dirty="0"/>
              <a:t>assuming their desires, interests, needs, habits, personality, beliefs, and feelings </a:t>
            </a:r>
            <a:r>
              <a:rPr lang="en-US" sz="3200" dirty="0"/>
              <a:t>influence and explain their behavior by assuming they are </a:t>
            </a:r>
            <a:r>
              <a:rPr lang="en-US" sz="3200" i="1" dirty="0"/>
              <a:t>just like us</a:t>
            </a:r>
            <a:r>
              <a:rPr lang="en-US" sz="3200" dirty="0"/>
              <a:t>, but only differ in their </a:t>
            </a:r>
            <a:r>
              <a:rPr lang="en-US" sz="3200" i="1" dirty="0"/>
              <a:t>desires, interests, needs, … </a:t>
            </a:r>
            <a:endParaRPr lang="en-US" sz="3200" dirty="0"/>
          </a:p>
          <a:p>
            <a:pPr marL="0" indent="0" algn="ctr">
              <a:lnSpc>
                <a:spcPct val="120000"/>
              </a:lnSpc>
              <a:buNone/>
            </a:pPr>
            <a:r>
              <a:rPr lang="en-US" sz="3500" u="sng" dirty="0"/>
              <a:t>Knight’s Innovation</a:t>
            </a:r>
          </a:p>
          <a:p>
            <a:pPr marL="0" indent="0">
              <a:lnSpc>
                <a:spcPct val="100000"/>
              </a:lnSpc>
              <a:buNone/>
            </a:pPr>
            <a:r>
              <a:rPr lang="en-US" sz="3200" dirty="0"/>
              <a:t>The </a:t>
            </a:r>
            <a:r>
              <a:rPr lang="en-US" sz="3200" i="1" dirty="0"/>
              <a:t>folk model</a:t>
            </a:r>
            <a:r>
              <a:rPr lang="en-US" sz="3200" dirty="0"/>
              <a:t> fails to include something unique about </a:t>
            </a:r>
            <a:r>
              <a:rPr lang="en-US" sz="3200" i="1" dirty="0"/>
              <a:t>what influences </a:t>
            </a:r>
            <a:r>
              <a:rPr lang="en-US" sz="3200" dirty="0"/>
              <a:t>our estimates of the mental states of fictional people. “[Fiction (text- or film-based) adds] fictional structure … as </a:t>
            </a:r>
            <a:r>
              <a:rPr lang="en-US" sz="3200" dirty="0" err="1"/>
              <a:t>focalizers</a:t>
            </a:r>
            <a:r>
              <a:rPr lang="en-US" sz="3200" dirty="0"/>
              <a:t> of metaphoric, symbolic, thematic or generic significance.”</a:t>
            </a:r>
            <a:r>
              <a:rPr lang="en-US" sz="3200" i="1" dirty="0"/>
              <a:t> </a:t>
            </a:r>
            <a:r>
              <a:rPr lang="en-US" sz="3200" dirty="0"/>
              <a:t>What does this mean?</a:t>
            </a:r>
          </a:p>
        </p:txBody>
      </p:sp>
    </p:spTree>
    <p:extLst>
      <p:ext uri="{BB962C8B-B14F-4D97-AF65-F5344CB8AC3E}">
        <p14:creationId xmlns:p14="http://schemas.microsoft.com/office/powerpoint/2010/main" val="2405466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666454"/>
          </a:xfrm>
        </p:spPr>
        <p:txBody>
          <a:bodyPr>
            <a:normAutofit/>
          </a:bodyPr>
          <a:lstStyle/>
          <a:p>
            <a:pPr marL="0" indent="0" algn="ctr">
              <a:lnSpc>
                <a:spcPct val="100000"/>
              </a:lnSpc>
              <a:buNone/>
            </a:pPr>
            <a:r>
              <a:rPr lang="en-US" sz="3500" u="sng" dirty="0"/>
              <a:t>What’s </a:t>
            </a:r>
            <a:r>
              <a:rPr lang="en-US" sz="3500" i="1" u="sng" dirty="0"/>
              <a:t>good </a:t>
            </a:r>
            <a:r>
              <a:rPr lang="en-US" sz="3500" u="sng" dirty="0"/>
              <a:t>about Folk Psychological Simulation Theory</a:t>
            </a:r>
          </a:p>
          <a:p>
            <a:pPr marL="0" indent="0">
              <a:lnSpc>
                <a:spcPts val="2800"/>
              </a:lnSpc>
              <a:buNone/>
            </a:pPr>
            <a:r>
              <a:rPr lang="en-US" dirty="0"/>
              <a:t>“[E]</a:t>
            </a:r>
            <a:r>
              <a:rPr lang="en-US" dirty="0" err="1"/>
              <a:t>xplaining</a:t>
            </a:r>
            <a:r>
              <a:rPr lang="en-US" dirty="0"/>
              <a:t> mental simulation [in the theory of mind] includes terms such as make-believe, </a:t>
            </a:r>
            <a:r>
              <a:rPr lang="en-US" dirty="0" err="1"/>
              <a:t>pretence</a:t>
            </a:r>
            <a:r>
              <a:rPr lang="en-US" dirty="0"/>
              <a:t>, dramatic enactment, imaginative projection, and social role-playing” and these all </a:t>
            </a:r>
            <a:r>
              <a:rPr lang="en-US" i="1" dirty="0"/>
              <a:t>natural features </a:t>
            </a:r>
            <a:r>
              <a:rPr lang="en-US" dirty="0"/>
              <a:t>we take to be part of how </a:t>
            </a:r>
            <a:r>
              <a:rPr lang="en-US" i="1" dirty="0"/>
              <a:t>films engage the viewer.</a:t>
            </a:r>
            <a:endParaRPr lang="en-US" sz="3200" u="sng" dirty="0"/>
          </a:p>
          <a:p>
            <a:pPr marL="0" indent="0">
              <a:lnSpc>
                <a:spcPts val="2800"/>
              </a:lnSpc>
              <a:buNone/>
            </a:pPr>
            <a:r>
              <a:rPr lang="en-US" dirty="0"/>
              <a:t>How this explains empathy: we suspend (‘quarantine’) our own beliefs, desires, interests, fears, hopes etc. and “imaginatively entertain the other’s beliefs and desires” and then run it through our ‘practical reasoning mechanism’ to produce an estimate of the other’s beliefs and desires, etc.</a:t>
            </a:r>
          </a:p>
          <a:p>
            <a:pPr marL="0" indent="0" algn="ctr">
              <a:lnSpc>
                <a:spcPts val="2800"/>
              </a:lnSpc>
              <a:buNone/>
            </a:pPr>
            <a:r>
              <a:rPr lang="en-US" u="sng" dirty="0"/>
              <a:t>But what </a:t>
            </a:r>
            <a:r>
              <a:rPr lang="en-US" b="1" u="sng" dirty="0"/>
              <a:t>is</a:t>
            </a:r>
            <a:r>
              <a:rPr lang="en-US" u="sng" dirty="0"/>
              <a:t> this “practical reasoning mechanism”, Knight asks.</a:t>
            </a:r>
          </a:p>
          <a:p>
            <a:pPr marL="0" indent="0">
              <a:lnSpc>
                <a:spcPts val="2800"/>
              </a:lnSpc>
              <a:buNone/>
            </a:pPr>
            <a:r>
              <a:rPr lang="en-US" dirty="0"/>
              <a:t>Her answer: it is some kind of “black box” in which ‘processing’ of the information associated with other’s beliefs/desires/etc. occurs.</a:t>
            </a:r>
          </a:p>
        </p:txBody>
      </p:sp>
    </p:spTree>
    <p:extLst>
      <p:ext uri="{BB962C8B-B14F-4D97-AF65-F5344CB8AC3E}">
        <p14:creationId xmlns:p14="http://schemas.microsoft.com/office/powerpoint/2010/main" val="147744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4758863"/>
          </a:xfrm>
        </p:spPr>
        <p:txBody>
          <a:bodyPr>
            <a:normAutofit fontScale="92500" lnSpcReduction="20000"/>
          </a:bodyPr>
          <a:lstStyle/>
          <a:p>
            <a:pPr marL="0" indent="0" algn="ctr">
              <a:lnSpc>
                <a:spcPct val="120000"/>
              </a:lnSpc>
              <a:buNone/>
            </a:pPr>
            <a:r>
              <a:rPr lang="en-US" sz="3500" u="sng" dirty="0"/>
              <a:t>Knight’s Problem with this ‘Black Box’</a:t>
            </a:r>
          </a:p>
          <a:p>
            <a:pPr marL="0" indent="0">
              <a:lnSpc>
                <a:spcPts val="2800"/>
              </a:lnSpc>
              <a:buNone/>
            </a:pPr>
            <a:r>
              <a:rPr lang="en-US" dirty="0"/>
              <a:t>The ‘black box’ that is conceded to be ‘the practical reasoning mechanism’ must “contend with … </a:t>
            </a:r>
            <a:r>
              <a:rPr lang="en-US" i="1" dirty="0"/>
              <a:t>temptations of competing desires and the need to select one action from a range of options</a:t>
            </a:r>
            <a:r>
              <a:rPr lang="en-US" dirty="0"/>
              <a:t>” and this seems to demand a level of cognitive processing that is impossible for a ‘background capacity for cognitive processing’. I seems to require that we </a:t>
            </a:r>
            <a:r>
              <a:rPr lang="en-US" i="1" dirty="0"/>
              <a:t>get it </a:t>
            </a:r>
            <a:r>
              <a:rPr lang="en-US" b="1" i="1" dirty="0"/>
              <a:t>right</a:t>
            </a:r>
            <a:r>
              <a:rPr lang="en-US" i="1" dirty="0"/>
              <a:t> when estimating what others think, feel, etc.</a:t>
            </a:r>
            <a:endParaRPr lang="en-US" dirty="0"/>
          </a:p>
          <a:p>
            <a:pPr marL="0" indent="0">
              <a:lnSpc>
                <a:spcPts val="2800"/>
              </a:lnSpc>
              <a:buNone/>
            </a:pPr>
            <a:r>
              <a:rPr lang="en-US" dirty="0"/>
              <a:t>To understand her complaint, you need to think about how hard it would be to figure out </a:t>
            </a:r>
            <a:r>
              <a:rPr lang="en-US" i="1" dirty="0"/>
              <a:t>which of a variety of different possible </a:t>
            </a:r>
            <a:r>
              <a:rPr lang="en-US" b="1" i="1" dirty="0"/>
              <a:t>inputs</a:t>
            </a:r>
            <a:r>
              <a:rPr lang="en-US" dirty="0"/>
              <a:t> (=causes of possible behavior in a fictional character) would produce </a:t>
            </a:r>
            <a:r>
              <a:rPr lang="en-US" i="1" dirty="0"/>
              <a:t>which variety of different possible </a:t>
            </a:r>
            <a:r>
              <a:rPr lang="en-US" b="1" i="1" dirty="0"/>
              <a:t>outputs</a:t>
            </a:r>
            <a:r>
              <a:rPr lang="en-US" dirty="0"/>
              <a:t> (=actual behaviors of a fictional character), and </a:t>
            </a:r>
            <a:r>
              <a:rPr lang="en-US" i="1" dirty="0"/>
              <a:t>how often we get things </a:t>
            </a:r>
            <a:r>
              <a:rPr lang="en-US" b="1" i="1" dirty="0"/>
              <a:t>wrong</a:t>
            </a:r>
            <a:r>
              <a:rPr lang="en-US" dirty="0"/>
              <a:t> in real life.</a:t>
            </a:r>
          </a:p>
        </p:txBody>
      </p:sp>
    </p:spTree>
    <p:extLst>
      <p:ext uri="{BB962C8B-B14F-4D97-AF65-F5344CB8AC3E}">
        <p14:creationId xmlns:p14="http://schemas.microsoft.com/office/powerpoint/2010/main" val="4199795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666454"/>
          </a:xfrm>
        </p:spPr>
        <p:txBody>
          <a:bodyPr>
            <a:normAutofit/>
          </a:bodyPr>
          <a:lstStyle/>
          <a:p>
            <a:pPr marL="0" indent="0" algn="ctr">
              <a:lnSpc>
                <a:spcPct val="100000"/>
              </a:lnSpc>
              <a:spcAft>
                <a:spcPts val="1200"/>
              </a:spcAft>
              <a:buNone/>
            </a:pPr>
            <a:r>
              <a:rPr lang="en-US" u="sng" dirty="0"/>
              <a:t>Two Objections to Knight’s Complaint:</a:t>
            </a:r>
            <a:endParaRPr lang="en-US" dirty="0"/>
          </a:p>
          <a:p>
            <a:pPr marL="0" indent="0">
              <a:lnSpc>
                <a:spcPts val="2400"/>
              </a:lnSpc>
              <a:spcBef>
                <a:spcPts val="0"/>
              </a:spcBef>
              <a:spcAft>
                <a:spcPts val="1200"/>
              </a:spcAft>
              <a:buNone/>
            </a:pPr>
            <a:r>
              <a:rPr lang="en-US" dirty="0"/>
              <a:t>But this is something we successfully do with other people, so why not with fictional characters whose </a:t>
            </a:r>
            <a:r>
              <a:rPr lang="en-US" b="1" dirty="0"/>
              <a:t>inputs</a:t>
            </a:r>
            <a:r>
              <a:rPr lang="en-US" dirty="0"/>
              <a:t> are in various ways </a:t>
            </a:r>
            <a:r>
              <a:rPr lang="en-US" i="1" dirty="0"/>
              <a:t>more predictable and better distinguished from various possible inputs </a:t>
            </a:r>
            <a:r>
              <a:rPr lang="en-US" dirty="0"/>
              <a:t>by the magic of the </a:t>
            </a:r>
            <a:r>
              <a:rPr lang="en-US" i="1" dirty="0"/>
              <a:t>fictional narrative’s devices.</a:t>
            </a:r>
            <a:endParaRPr lang="en-US" dirty="0"/>
          </a:p>
          <a:p>
            <a:pPr marL="0" indent="0">
              <a:lnSpc>
                <a:spcPts val="2400"/>
              </a:lnSpc>
              <a:spcBef>
                <a:spcPts val="0"/>
              </a:spcBef>
              <a:buNone/>
            </a:pPr>
            <a:r>
              <a:rPr lang="en-US" dirty="0"/>
              <a:t>We don’t need to be </a:t>
            </a:r>
            <a:r>
              <a:rPr lang="en-US" i="1" dirty="0"/>
              <a:t>right </a:t>
            </a:r>
            <a:r>
              <a:rPr lang="en-US" dirty="0"/>
              <a:t>in imagining another’s reaction to a situation for the simulation theory to be thereby made suspect. </a:t>
            </a:r>
            <a:r>
              <a:rPr lang="en-US" i="1" dirty="0"/>
              <a:t>People mistake the intentions/inner states of others ALL THE TIME</a:t>
            </a:r>
            <a:r>
              <a:rPr lang="en-US" dirty="0"/>
              <a:t>, but that shows that </a:t>
            </a:r>
            <a:r>
              <a:rPr lang="en-US" b="1" i="1" dirty="0"/>
              <a:t>accuracy </a:t>
            </a:r>
            <a:r>
              <a:rPr lang="en-US" i="1" dirty="0"/>
              <a:t>is </a:t>
            </a:r>
            <a:r>
              <a:rPr lang="en-US" b="1" i="1" dirty="0"/>
              <a:t>not </a:t>
            </a:r>
            <a:r>
              <a:rPr lang="en-US" i="1" dirty="0"/>
              <a:t>essential if the model is to characterize how we come to develop empathy for others!!! </a:t>
            </a:r>
            <a:endParaRPr lang="en-US" dirty="0"/>
          </a:p>
        </p:txBody>
      </p:sp>
    </p:spTree>
    <p:extLst>
      <p:ext uri="{BB962C8B-B14F-4D97-AF65-F5344CB8AC3E}">
        <p14:creationId xmlns:p14="http://schemas.microsoft.com/office/powerpoint/2010/main" val="2728708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38200" y="2612321"/>
            <a:ext cx="10515600" cy="1054610"/>
          </a:xfrm>
        </p:spPr>
        <p:txBody>
          <a:bodyPr>
            <a:normAutofit lnSpcReduction="10000"/>
          </a:bodyPr>
          <a:lstStyle/>
          <a:p>
            <a:pPr marL="0" indent="0" algn="ctr">
              <a:lnSpc>
                <a:spcPct val="100000"/>
              </a:lnSpc>
              <a:buNone/>
            </a:pPr>
            <a:r>
              <a:rPr lang="en-US" sz="3200" u="sng" dirty="0">
                <a:highlight>
                  <a:srgbClr val="FFFF00"/>
                </a:highlight>
              </a:rPr>
              <a:t>Discuss Knight’s objections to the ‘practical reasoning mechanism’ and the counters to those.</a:t>
            </a:r>
            <a:endParaRPr lang="en-US" sz="3200" dirty="0">
              <a:highlight>
                <a:srgbClr val="FFFF00"/>
              </a:highlight>
            </a:endParaRPr>
          </a:p>
          <a:p>
            <a:pPr marL="0" indent="0">
              <a:lnSpc>
                <a:spcPct val="100000"/>
              </a:lnSpc>
              <a:buNone/>
            </a:pPr>
            <a:endParaRPr lang="en-US" sz="3200" dirty="0"/>
          </a:p>
          <a:p>
            <a:pPr marL="0" indent="0">
              <a:lnSpc>
                <a:spcPct val="100000"/>
              </a:lnSpc>
              <a:buNone/>
            </a:pPr>
            <a:endParaRPr lang="en-US" sz="3200" dirty="0"/>
          </a:p>
        </p:txBody>
      </p:sp>
    </p:spTree>
    <p:extLst>
      <p:ext uri="{BB962C8B-B14F-4D97-AF65-F5344CB8AC3E}">
        <p14:creationId xmlns:p14="http://schemas.microsoft.com/office/powerpoint/2010/main" val="1773724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38200" y="1175531"/>
            <a:ext cx="10515600" cy="4506937"/>
          </a:xfrm>
        </p:spPr>
        <p:txBody>
          <a:bodyPr>
            <a:normAutofit/>
          </a:bodyPr>
          <a:lstStyle/>
          <a:p>
            <a:pPr marL="0" indent="0" algn="ctr">
              <a:lnSpc>
                <a:spcPct val="100000"/>
              </a:lnSpc>
              <a:spcAft>
                <a:spcPts val="1200"/>
              </a:spcAft>
              <a:buNone/>
            </a:pPr>
            <a:r>
              <a:rPr lang="en-US" sz="3200" u="sng" dirty="0"/>
              <a:t>Simulating Fictions</a:t>
            </a:r>
          </a:p>
          <a:p>
            <a:pPr marL="0" indent="0">
              <a:lnSpc>
                <a:spcPts val="2400"/>
              </a:lnSpc>
              <a:spcBef>
                <a:spcPts val="0"/>
              </a:spcBef>
              <a:spcAft>
                <a:spcPts val="600"/>
              </a:spcAft>
              <a:buNone/>
            </a:pPr>
            <a:r>
              <a:rPr lang="en-US" sz="2200" dirty="0"/>
              <a:t>Knight’s best point: the maker of the fiction takes pains to tell us what the beliefs, desires, inner mental states of the fictional character are so we won’t have to use our simulation device to figure it out for ourselves.</a:t>
            </a:r>
          </a:p>
          <a:p>
            <a:pPr marL="0" indent="0">
              <a:lnSpc>
                <a:spcPts val="2400"/>
              </a:lnSpc>
              <a:spcBef>
                <a:spcPts val="0"/>
              </a:spcBef>
              <a:spcAft>
                <a:spcPts val="600"/>
              </a:spcAft>
              <a:buNone/>
            </a:pPr>
            <a:r>
              <a:rPr lang="en-US" sz="2200" dirty="0"/>
              <a:t>	</a:t>
            </a:r>
            <a:r>
              <a:rPr lang="en-US" sz="2200" dirty="0" err="1"/>
              <a:t>Roeg’s</a:t>
            </a:r>
            <a:r>
              <a:rPr lang="en-US" sz="2200" dirty="0"/>
              <a:t> </a:t>
            </a:r>
            <a:r>
              <a:rPr lang="en-US" sz="2200" i="1" dirty="0"/>
              <a:t>Don’t Look Now</a:t>
            </a:r>
            <a:r>
              <a:rPr lang="en-US" sz="2200" dirty="0"/>
              <a:t> cannot be understood if we only react to the death of the child scene at the beginning of the film </a:t>
            </a:r>
            <a:r>
              <a:rPr lang="en-US" sz="2200" u="sng" dirty="0"/>
              <a:t>sympathetically</a:t>
            </a:r>
            <a:r>
              <a:rPr lang="en-US" sz="2200" dirty="0"/>
              <a:t> since then the Julie Christie character’s engagement with the psychic sisters would not lead us to take </a:t>
            </a:r>
            <a:r>
              <a:rPr lang="en-US" sz="2200" b="1" dirty="0"/>
              <a:t>seriously enough </a:t>
            </a:r>
            <a:r>
              <a:rPr lang="en-US" sz="2200" dirty="0"/>
              <a:t>that character’s evident belief that her dead child is attempting to warn her and her husband of something terrible that is going to happen to the husband (I won’t tell you what that is so you won’t have the ending of the film spoiled). If we fail to take events in this part of the film seriously from her point of view, we would not take the final events as we do (with horror that is partly based on her horror at the loss of her child).</a:t>
            </a:r>
          </a:p>
          <a:p>
            <a:pPr marL="0" indent="0">
              <a:lnSpc>
                <a:spcPct val="100000"/>
              </a:lnSpc>
              <a:buNone/>
            </a:pPr>
            <a:endParaRPr lang="en-US" sz="3200" dirty="0"/>
          </a:p>
        </p:txBody>
      </p:sp>
    </p:spTree>
    <p:extLst>
      <p:ext uri="{BB962C8B-B14F-4D97-AF65-F5344CB8AC3E}">
        <p14:creationId xmlns:p14="http://schemas.microsoft.com/office/powerpoint/2010/main" val="3739340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B24F8-D613-4570-A4A2-02397D4E442D}"/>
              </a:ext>
            </a:extLst>
          </p:cNvPr>
          <p:cNvSpPr>
            <a:spLocks noGrp="1"/>
          </p:cNvSpPr>
          <p:nvPr>
            <p:ph idx="1"/>
          </p:nvPr>
        </p:nvSpPr>
        <p:spPr>
          <a:xfrm>
            <a:off x="899983" y="820843"/>
            <a:ext cx="10515600" cy="5666454"/>
          </a:xfrm>
        </p:spPr>
        <p:txBody>
          <a:bodyPr>
            <a:normAutofit/>
          </a:bodyPr>
          <a:lstStyle/>
          <a:p>
            <a:pPr marL="0" indent="0" algn="ctr">
              <a:lnSpc>
                <a:spcPct val="120000"/>
              </a:lnSpc>
              <a:spcAft>
                <a:spcPts val="1000"/>
              </a:spcAft>
              <a:buNone/>
            </a:pPr>
            <a:r>
              <a:rPr lang="en-US" sz="3500" u="sng" dirty="0"/>
              <a:t>Section IV: What Empathetic Feelings Involve</a:t>
            </a:r>
          </a:p>
          <a:p>
            <a:pPr marL="0" indent="0">
              <a:lnSpc>
                <a:spcPts val="2400"/>
              </a:lnSpc>
              <a:spcBef>
                <a:spcPts val="0"/>
              </a:spcBef>
              <a:buNone/>
            </a:pPr>
            <a:r>
              <a:rPr lang="en-US" sz="2400" dirty="0"/>
              <a:t>1. Empathy is not ‘shared feelings’.</a:t>
            </a:r>
          </a:p>
          <a:p>
            <a:pPr marL="0" indent="0">
              <a:lnSpc>
                <a:spcPts val="2400"/>
              </a:lnSpc>
              <a:spcBef>
                <a:spcPts val="0"/>
              </a:spcBef>
              <a:buNone/>
            </a:pPr>
            <a:r>
              <a:rPr lang="en-US" sz="2400" dirty="0"/>
              <a:t>2. Rather, empathy requires that </a:t>
            </a:r>
            <a:r>
              <a:rPr lang="en-US" sz="2400" i="1" dirty="0"/>
              <a:t>your feeling </a:t>
            </a:r>
            <a:r>
              <a:rPr lang="en-US" sz="2400" dirty="0"/>
              <a:t>generate </a:t>
            </a:r>
            <a:r>
              <a:rPr lang="en-US" sz="2400" i="1" dirty="0"/>
              <a:t>my feeling</a:t>
            </a:r>
            <a:r>
              <a:rPr lang="en-US" sz="2400" dirty="0"/>
              <a:t>.</a:t>
            </a:r>
          </a:p>
          <a:p>
            <a:pPr marL="0" indent="0">
              <a:lnSpc>
                <a:spcPts val="2400"/>
              </a:lnSpc>
              <a:spcBef>
                <a:spcPts val="0"/>
              </a:spcBef>
              <a:buNone/>
            </a:pPr>
            <a:r>
              <a:rPr lang="en-US" sz="2400" dirty="0"/>
              <a:t>3. The empathy I feel is mediated by a belief I have, so “empathy is a cognitive state[:] it is essentially a matter of my holding second-order beliefs about your beliefs.”</a:t>
            </a:r>
          </a:p>
          <a:p>
            <a:pPr marL="0" indent="0">
              <a:lnSpc>
                <a:spcPts val="2400"/>
              </a:lnSpc>
              <a:spcBef>
                <a:spcPts val="600"/>
              </a:spcBef>
              <a:buNone/>
            </a:pPr>
            <a:r>
              <a:rPr lang="en-US" sz="2400" dirty="0"/>
              <a:t>     JP: that means I feel anxiety with you if I believe that you believe you are</a:t>
            </a:r>
          </a:p>
          <a:p>
            <a:pPr marL="0" indent="0">
              <a:lnSpc>
                <a:spcPts val="2400"/>
              </a:lnSpc>
              <a:spcBef>
                <a:spcPts val="0"/>
              </a:spcBef>
              <a:spcAft>
                <a:spcPts val="600"/>
              </a:spcAft>
              <a:buNone/>
            </a:pPr>
            <a:r>
              <a:rPr lang="en-US" sz="2400" dirty="0"/>
              <a:t>     going to flunk out of school, not only because I sense that you are anxious!</a:t>
            </a:r>
          </a:p>
          <a:p>
            <a:pPr marL="0" indent="0">
              <a:lnSpc>
                <a:spcPts val="2400"/>
              </a:lnSpc>
              <a:spcBef>
                <a:spcPts val="0"/>
              </a:spcBef>
              <a:buNone/>
            </a:pPr>
            <a:r>
              <a:rPr lang="en-US" sz="2400" dirty="0"/>
              <a:t>4. My feelings are not identical to those of the one I empathize with because </a:t>
            </a:r>
            <a:r>
              <a:rPr lang="en-US" sz="2400" i="1" dirty="0"/>
              <a:t>my anxiety</a:t>
            </a:r>
            <a:r>
              <a:rPr lang="en-US" sz="2400" dirty="0"/>
              <a:t>, felt on their behalf, is based on </a:t>
            </a:r>
            <a:r>
              <a:rPr lang="en-US" sz="2400" i="1" dirty="0"/>
              <a:t>my beliefs about their beliefs</a:t>
            </a:r>
            <a:r>
              <a:rPr lang="en-US" sz="2400" dirty="0"/>
              <a:t>, whereas their anxiety is due to their beliefs that they are in danger of flunking out of school. (so the affect can be identical, but the difference is not affective; it is, rather, </a:t>
            </a:r>
            <a:r>
              <a:rPr lang="en-US" sz="2400" b="1" dirty="0"/>
              <a:t>cognitive </a:t>
            </a:r>
            <a:r>
              <a:rPr lang="en-US" sz="2400" dirty="0"/>
              <a:t>[concerns the difference between the beliefs that support my anxiety vs. the beliefs that support theirs]).</a:t>
            </a:r>
          </a:p>
        </p:txBody>
      </p:sp>
    </p:spTree>
    <p:extLst>
      <p:ext uri="{BB962C8B-B14F-4D97-AF65-F5344CB8AC3E}">
        <p14:creationId xmlns:p14="http://schemas.microsoft.com/office/powerpoint/2010/main" val="2515489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1286</Words>
  <Application>Microsoft Office PowerPoint</Application>
  <PresentationFormat>Widescreen</PresentationFormat>
  <Paragraphs>45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Chapter 18 “In Fictional Shoes: Mental Simulation and Fiction” by Deborah Knight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 “Fearing Fictions” by Kendall Walton</dc:title>
  <dc:creator>Jason Potter</dc:creator>
  <cp:lastModifiedBy>Jason Potter</cp:lastModifiedBy>
  <cp:revision>57</cp:revision>
  <dcterms:created xsi:type="dcterms:W3CDTF">2022-09-28T14:26:22Z</dcterms:created>
  <dcterms:modified xsi:type="dcterms:W3CDTF">2022-10-05T18:08:49Z</dcterms:modified>
</cp:coreProperties>
</file>